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74" r:id="rId2"/>
    <p:sldId id="256" r:id="rId3"/>
    <p:sldId id="258" r:id="rId4"/>
    <p:sldId id="257"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9623C-3A3E-4292-A8DD-AFFFE556B8C9}" type="datetimeFigureOut">
              <a:rPr lang="en-US" smtClean="0"/>
              <a:pPr/>
              <a:t>6/23/2017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CF019-F3AC-4783-89A0-C055C1C9746F}" type="slidenum">
              <a:rPr lang="en-US" smtClean="0"/>
              <a:pPr/>
              <a:t>‹#›</a:t>
            </a:fld>
            <a:endParaRPr lang="en-US"/>
          </a:p>
        </p:txBody>
      </p:sp>
    </p:spTree>
    <p:extLst>
      <p:ext uri="{BB962C8B-B14F-4D97-AF65-F5344CB8AC3E}">
        <p14:creationId xmlns:p14="http://schemas.microsoft.com/office/powerpoint/2010/main" val="169486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ACF019-F3AC-4783-89A0-C055C1C9746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D30D38-F697-4DAA-ABCA-06F3D76DA01D}" type="datetimeFigureOut">
              <a:rPr lang="en-US" smtClean="0"/>
              <a:pPr/>
              <a:t>6/23/2017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9F9671-5E52-4B40-9979-BB9B036E46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9F9671-5E52-4B40-9979-BB9B036E46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9F9671-5E52-4B40-9979-BB9B036E46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9F9671-5E52-4B40-9979-BB9B036E460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9F9671-5E52-4B40-9979-BB9B036E460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9F9671-5E52-4B40-9979-BB9B036E460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9F9671-5E52-4B40-9979-BB9B036E46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9F9671-5E52-4B40-9979-BB9B036E460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CD30D38-F697-4DAA-ABCA-06F3D76DA01D}" type="datetimeFigureOut">
              <a:rPr lang="en-US" smtClean="0"/>
              <a:pPr/>
              <a:t>6/23/2017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9F9671-5E52-4B40-9979-BB9B036E46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CD30D38-F697-4DAA-ABCA-06F3D76DA01D}" type="datetimeFigureOut">
              <a:rPr lang="en-US" smtClean="0"/>
              <a:pPr/>
              <a:t>6/23/2017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9F9671-5E52-4B40-9979-BB9B036E46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D30D38-F697-4DAA-ABCA-06F3D76DA01D}" type="datetimeFigureOut">
              <a:rPr lang="en-US" smtClean="0"/>
              <a:pPr/>
              <a:t>6/23/2017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9F9671-5E52-4B40-9979-BB9B036E460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D30D38-F697-4DAA-ABCA-06F3D76DA01D}" type="datetimeFigureOut">
              <a:rPr lang="en-US" smtClean="0"/>
              <a:pPr/>
              <a:t>6/23/2017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9F9671-5E52-4B40-9979-BB9B036E46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Econometrics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 </a:t>
            </a:r>
            <a:r>
              <a:rPr lang="en-US" dirty="0" err="1" smtClean="0"/>
              <a:t>Jyolsna</a:t>
            </a:r>
            <a:r>
              <a:rPr lang="en-US" dirty="0" smtClean="0"/>
              <a:t>. S</a:t>
            </a:r>
          </a:p>
          <a:p>
            <a:r>
              <a:rPr lang="en-US" dirty="0" smtClean="0"/>
              <a:t>Assistant Professor</a:t>
            </a:r>
          </a:p>
          <a:p>
            <a:r>
              <a:rPr lang="en-US" dirty="0" smtClean="0"/>
              <a:t>Department of Econometrics</a:t>
            </a:r>
          </a:p>
          <a:p>
            <a:r>
              <a:rPr lang="en-US" dirty="0" smtClean="0"/>
              <a:t>NSS College Pandalam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demand function is </a:t>
            </a:r>
          </a:p>
          <a:p>
            <a:r>
              <a:rPr lang="en-US" dirty="0" smtClean="0"/>
              <a:t>Di = b</a:t>
            </a:r>
            <a:r>
              <a:rPr lang="en-US" baseline="-25000" dirty="0" smtClean="0"/>
              <a:t>0</a:t>
            </a:r>
            <a:r>
              <a:rPr lang="en-US" dirty="0" smtClean="0"/>
              <a:t> + b</a:t>
            </a:r>
            <a:r>
              <a:rPr lang="en-US" baseline="-25000" dirty="0" smtClean="0"/>
              <a:t>1</a:t>
            </a:r>
            <a:r>
              <a:rPr lang="en-US" dirty="0" smtClean="0"/>
              <a:t>X</a:t>
            </a:r>
            <a:r>
              <a:rPr lang="en-US" baseline="-25000" dirty="0" smtClean="0"/>
              <a:t>1i</a:t>
            </a:r>
            <a:r>
              <a:rPr lang="en-US" dirty="0" smtClean="0"/>
              <a:t> + b2X</a:t>
            </a:r>
            <a:r>
              <a:rPr lang="en-US" baseline="-25000" dirty="0" smtClean="0"/>
              <a:t>2i</a:t>
            </a:r>
            <a:r>
              <a:rPr lang="en-US" dirty="0" smtClean="0"/>
              <a:t> + </a:t>
            </a:r>
            <a:r>
              <a:rPr lang="en-US" dirty="0" err="1" smtClean="0"/>
              <a:t>u</a:t>
            </a:r>
            <a:r>
              <a:rPr lang="en-US" baseline="-25000" dirty="0" err="1" smtClean="0"/>
              <a:t>i</a:t>
            </a:r>
            <a:r>
              <a:rPr lang="en-US" dirty="0" smtClean="0"/>
              <a:t>; </a:t>
            </a:r>
          </a:p>
          <a:p>
            <a:r>
              <a:rPr lang="en-US" dirty="0" smtClean="0"/>
              <a:t>where X</a:t>
            </a:r>
            <a:r>
              <a:rPr lang="en-US" baseline="-25000" dirty="0" smtClean="0"/>
              <a:t>1</a:t>
            </a:r>
            <a:r>
              <a:rPr lang="en-US" dirty="0" smtClean="0"/>
              <a:t> = income and </a:t>
            </a:r>
          </a:p>
          <a:p>
            <a:r>
              <a:rPr lang="en-US" dirty="0" smtClean="0"/>
              <a:t>X</a:t>
            </a:r>
            <a:r>
              <a:rPr lang="en-US" baseline="-25000" dirty="0" smtClean="0"/>
              <a:t>2</a:t>
            </a:r>
            <a:r>
              <a:rPr lang="en-US" dirty="0" smtClean="0"/>
              <a:t> = dummy variable for region (b</a:t>
            </a:r>
            <a:r>
              <a:rPr lang="en-US" baseline="-25000" dirty="0" smtClean="0"/>
              <a:t>2</a:t>
            </a:r>
            <a:r>
              <a:rPr lang="en-US" dirty="0" smtClean="0"/>
              <a:t>&gt;0)</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en-US" dirty="0" smtClean="0"/>
              <a:t>Dummy </a:t>
            </a:r>
            <a:r>
              <a:rPr lang="en-US" dirty="0"/>
              <a:t>variables may be used as proxies for quantitative factors, when no observations on these factors are available or when it is convenient to do so.  </a:t>
            </a:r>
            <a:endParaRPr lang="en-US" dirty="0" smtClean="0"/>
          </a:p>
          <a:p>
            <a:r>
              <a:rPr lang="en-US" dirty="0" smtClean="0"/>
              <a:t>For </a:t>
            </a:r>
            <a:r>
              <a:rPr lang="en-US" dirty="0"/>
              <a:t>example suppose we want to measure the savings function [S= f(Y)] from a cross section sample of consumers. </a:t>
            </a:r>
            <a:endParaRPr lang="en-US" dirty="0" smtClean="0"/>
          </a:p>
          <a:p>
            <a:r>
              <a:rPr lang="en-US" dirty="0" smtClean="0"/>
              <a:t>Obviously </a:t>
            </a:r>
            <a:r>
              <a:rPr lang="en-US" dirty="0"/>
              <a:t>‘age’ is an important explanatory factor of the consumption and savings pattern of a community, since people become thriftier with age.  </a:t>
            </a:r>
            <a:endParaRPr lang="en-US" dirty="0" smtClean="0"/>
          </a:p>
          <a:p>
            <a:r>
              <a:rPr lang="en-US" dirty="0" smtClean="0"/>
              <a:t>Although </a:t>
            </a:r>
            <a:r>
              <a:rPr lang="en-US" dirty="0"/>
              <a:t>‘age’ is a quantitative factor, we may approximate it by a dummy variable. </a:t>
            </a:r>
          </a:p>
        </p:txBody>
      </p:sp>
      <p:sp>
        <p:nvSpPr>
          <p:cNvPr id="2" name="Title 1"/>
          <p:cNvSpPr>
            <a:spLocks noGrp="1"/>
          </p:cNvSpPr>
          <p:nvPr>
            <p:ph type="title"/>
          </p:nvPr>
        </p:nvSpPr>
        <p:spPr/>
        <p:txBody>
          <a:bodyPr>
            <a:normAutofit fontScale="90000"/>
          </a:bodyPr>
          <a:lstStyle/>
          <a:p>
            <a:pPr lvl="0"/>
            <a:r>
              <a:rPr lang="en-US" sz="2700" b="1" i="1" dirty="0" smtClean="0">
                <a:solidFill>
                  <a:srgbClr val="FF0000"/>
                </a:solidFill>
              </a:rPr>
              <a:t>2. Dummy variables as proxies to numerical factors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We may divide the consumers in three age groups, each group containing persons with more or less similar consumption and saving patterns.</a:t>
            </a:r>
          </a:p>
          <a:p>
            <a:pPr>
              <a:buNone/>
            </a:pPr>
            <a:r>
              <a:rPr lang="en-US" dirty="0" smtClean="0"/>
              <a:t>Group A = people of 20-35 years of age</a:t>
            </a:r>
          </a:p>
          <a:p>
            <a:pPr>
              <a:buNone/>
            </a:pPr>
            <a:r>
              <a:rPr lang="en-US" dirty="0" smtClean="0"/>
              <a:t>Group B = people of 35 and over.</a:t>
            </a:r>
          </a:p>
          <a:p>
            <a:r>
              <a:rPr lang="en-US" dirty="0" smtClean="0"/>
              <a:t>On the assumption that people become more thrifty as they grow old, the dummy variable for ‘age’ may be defined the value zero, if the person belongs to the first age group and the value 1 if the person belongs to the second group.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savings function assumes the form </a:t>
            </a:r>
          </a:p>
          <a:p>
            <a:r>
              <a:rPr lang="en-US" dirty="0" smtClean="0"/>
              <a:t>S</a:t>
            </a:r>
            <a:r>
              <a:rPr lang="en-US" baseline="-25000" dirty="0" smtClean="0"/>
              <a:t>i</a:t>
            </a:r>
            <a:r>
              <a:rPr lang="en-US" dirty="0" smtClean="0"/>
              <a:t> = b</a:t>
            </a:r>
            <a:r>
              <a:rPr lang="en-US" baseline="-25000" dirty="0" smtClean="0"/>
              <a:t>0</a:t>
            </a:r>
            <a:r>
              <a:rPr lang="en-US" dirty="0" smtClean="0"/>
              <a:t> + b</a:t>
            </a:r>
            <a:r>
              <a:rPr lang="en-US" baseline="-25000" dirty="0" smtClean="0"/>
              <a:t>1</a:t>
            </a:r>
            <a:r>
              <a:rPr lang="en-US" dirty="0" smtClean="0"/>
              <a:t>Y</a:t>
            </a:r>
            <a:r>
              <a:rPr lang="en-US" baseline="-25000" dirty="0" smtClean="0"/>
              <a:t>i</a:t>
            </a:r>
            <a:r>
              <a:rPr lang="en-US" dirty="0" smtClean="0"/>
              <a:t> + b</a:t>
            </a:r>
            <a:r>
              <a:rPr lang="en-US" baseline="-25000" dirty="0" smtClean="0"/>
              <a:t>2</a:t>
            </a:r>
            <a:r>
              <a:rPr lang="en-US" dirty="0" smtClean="0"/>
              <a:t>Z</a:t>
            </a:r>
            <a:r>
              <a:rPr lang="en-US" baseline="-25000" dirty="0" smtClean="0"/>
              <a:t>i</a:t>
            </a:r>
            <a:r>
              <a:rPr lang="en-US" dirty="0" smtClean="0"/>
              <a:t> + </a:t>
            </a:r>
            <a:r>
              <a:rPr lang="en-US" dirty="0" err="1" smtClean="0"/>
              <a:t>u</a:t>
            </a:r>
            <a:r>
              <a:rPr lang="en-US" baseline="-25000" dirty="0" err="1" smtClean="0"/>
              <a:t>i</a:t>
            </a:r>
            <a:r>
              <a:rPr lang="en-US" baseline="-25000" dirty="0" smtClean="0"/>
              <a:t> </a:t>
            </a:r>
            <a:r>
              <a:rPr lang="en-US" dirty="0" smtClean="0"/>
              <a:t>; where Y</a:t>
            </a:r>
            <a:r>
              <a:rPr lang="en-US" baseline="-25000" dirty="0" smtClean="0"/>
              <a:t>i </a:t>
            </a:r>
            <a:r>
              <a:rPr lang="en-US" dirty="0" smtClean="0"/>
              <a:t>= income and </a:t>
            </a:r>
            <a:r>
              <a:rPr lang="en-US" dirty="0" err="1" smtClean="0"/>
              <a:t>Z</a:t>
            </a:r>
            <a:r>
              <a:rPr lang="en-US" baseline="-25000" dirty="0" err="1" smtClean="0"/>
              <a:t>i</a:t>
            </a:r>
            <a:r>
              <a:rPr lang="en-US" baseline="-25000" dirty="0" smtClean="0"/>
              <a:t> </a:t>
            </a:r>
            <a:r>
              <a:rPr lang="en-US" dirty="0" smtClean="0"/>
              <a:t>= dummy variable for ‘age’, (b</a:t>
            </a:r>
            <a:r>
              <a:rPr lang="en-US" baseline="-25000" dirty="0" smtClean="0"/>
              <a:t>2 </a:t>
            </a:r>
            <a:r>
              <a:rPr lang="en-US" dirty="0" smtClean="0"/>
              <a:t>&gt; 0)</a:t>
            </a:r>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Suppose that we have a data on the consumption for the period 1900-1968. During this period we had two world wars (1914-1918) and (1940-45) and a deep depression (1929-1933). The abnormal conditions prevailing in these years have caused a shift of the consumption function downwards, due to rationing, various controls and other factors. </a:t>
            </a:r>
          </a:p>
          <a:p>
            <a:r>
              <a:rPr lang="en-US" dirty="0" smtClean="0"/>
              <a:t>To capture this shift we may use a dummy variable, Z, which would assume the value 0 during the above ‘abnormal years’ and 1 in the other years. </a:t>
            </a:r>
            <a:endParaRPr lang="en-US" dirty="0"/>
          </a:p>
        </p:txBody>
      </p:sp>
      <p:sp>
        <p:nvSpPr>
          <p:cNvPr id="2" name="Title 1"/>
          <p:cNvSpPr>
            <a:spLocks noGrp="1"/>
          </p:cNvSpPr>
          <p:nvPr>
            <p:ph type="title"/>
          </p:nvPr>
        </p:nvSpPr>
        <p:spPr/>
        <p:txBody>
          <a:bodyPr>
            <a:normAutofit/>
          </a:bodyPr>
          <a:lstStyle/>
          <a:p>
            <a:pPr lvl="0"/>
            <a:r>
              <a:rPr lang="en-US" sz="2800" b="1" i="1" dirty="0" smtClean="0">
                <a:solidFill>
                  <a:srgbClr val="FF0000"/>
                </a:solidFill>
              </a:rPr>
              <a:t>3. Dummy variables for measuring the shift of a function over time.</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The consumption function assumes the form</a:t>
            </a:r>
          </a:p>
          <a:p>
            <a:endParaRPr lang="en-US" dirty="0" smtClean="0"/>
          </a:p>
          <a:p>
            <a:pPr>
              <a:buNone/>
            </a:pPr>
            <a:r>
              <a:rPr lang="en-US" dirty="0" smtClean="0"/>
              <a:t>C</a:t>
            </a:r>
            <a:r>
              <a:rPr lang="en-US" baseline="-25000" dirty="0" smtClean="0"/>
              <a:t>t</a:t>
            </a:r>
            <a:r>
              <a:rPr lang="en-US" dirty="0" smtClean="0"/>
              <a:t> = b</a:t>
            </a:r>
            <a:r>
              <a:rPr lang="en-US" baseline="-25000" dirty="0" smtClean="0"/>
              <a:t>0</a:t>
            </a:r>
            <a:r>
              <a:rPr lang="en-US" dirty="0" smtClean="0"/>
              <a:t> + b</a:t>
            </a:r>
            <a:r>
              <a:rPr lang="en-US" baseline="-25000" dirty="0" smtClean="0"/>
              <a:t>1</a:t>
            </a:r>
            <a:r>
              <a:rPr lang="en-US" dirty="0" smtClean="0"/>
              <a:t>Y + b</a:t>
            </a:r>
            <a:r>
              <a:rPr lang="en-US" baseline="-25000" dirty="0" smtClean="0"/>
              <a:t>2</a:t>
            </a:r>
            <a:r>
              <a:rPr lang="en-US" dirty="0" smtClean="0"/>
              <a:t>Z + u; b</a:t>
            </a:r>
            <a:r>
              <a:rPr lang="en-US" baseline="-25000" dirty="0" smtClean="0"/>
              <a:t>2</a:t>
            </a:r>
            <a:r>
              <a:rPr lang="en-US" dirty="0" smtClean="0"/>
              <a:t> &gt; 0 </a:t>
            </a:r>
          </a:p>
          <a:p>
            <a:pPr>
              <a:buNone/>
            </a:pPr>
            <a:r>
              <a:rPr lang="en-US" dirty="0" smtClean="0"/>
              <a:t>	</a:t>
            </a:r>
          </a:p>
          <a:p>
            <a:pPr>
              <a:buNone/>
            </a:pPr>
            <a:r>
              <a:rPr lang="en-US" dirty="0" smtClean="0"/>
              <a:t>Where </a:t>
            </a:r>
          </a:p>
          <a:p>
            <a:r>
              <a:rPr lang="en-US" dirty="0" smtClean="0"/>
              <a:t>Y = income</a:t>
            </a:r>
          </a:p>
          <a:p>
            <a:r>
              <a:rPr lang="en-US" dirty="0" smtClean="0"/>
              <a:t> Z = dummy variable for the shift in the function</a:t>
            </a:r>
          </a:p>
          <a:p>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known that over long periods of time, or in abnormal (war) years not only do the functions shift (their constant intercept changes) but also their slopes may well be expected to change; elasticities and propensities change over time. </a:t>
            </a:r>
          </a:p>
          <a:p>
            <a:r>
              <a:rPr lang="en-US" dirty="0" smtClean="0"/>
              <a:t>The change in the parameters of a function may be captured by introducing appropriate dummy variable in the function. </a:t>
            </a:r>
          </a:p>
          <a:p>
            <a:endParaRPr lang="en-US" dirty="0"/>
          </a:p>
        </p:txBody>
      </p:sp>
      <p:sp>
        <p:nvSpPr>
          <p:cNvPr id="2" name="Title 1"/>
          <p:cNvSpPr>
            <a:spLocks noGrp="1"/>
          </p:cNvSpPr>
          <p:nvPr>
            <p:ph type="title"/>
          </p:nvPr>
        </p:nvSpPr>
        <p:spPr/>
        <p:txBody>
          <a:bodyPr>
            <a:normAutofit fontScale="90000"/>
          </a:bodyPr>
          <a:lstStyle/>
          <a:p>
            <a:pPr lvl="0"/>
            <a:r>
              <a:rPr lang="en-US" sz="3100" b="1" i="1" dirty="0" smtClean="0">
                <a:solidFill>
                  <a:srgbClr val="FF0000"/>
                </a:solidFill>
              </a:rPr>
              <a:t/>
            </a:r>
            <a:br>
              <a:rPr lang="en-US" sz="3100" b="1" i="1" dirty="0" smtClean="0">
                <a:solidFill>
                  <a:srgbClr val="FF0000"/>
                </a:solidFill>
              </a:rPr>
            </a:br>
            <a:r>
              <a:rPr lang="en-US" sz="3100" b="1" i="1" dirty="0" smtClean="0">
                <a:solidFill>
                  <a:srgbClr val="FF0000"/>
                </a:solidFill>
              </a:rPr>
              <a:t>4. Dummy variables for measuring the change of parameters (slopes) over time</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sz="2200" dirty="0" smtClean="0"/>
              <a:t>The dependent variable of a function may be a dummy variable. </a:t>
            </a:r>
          </a:p>
          <a:p>
            <a:r>
              <a:rPr lang="en-US" sz="2200" dirty="0" smtClean="0"/>
              <a:t>For example suppose that we want to measure the determinants of car-ownership from a cross-section sample.  </a:t>
            </a:r>
          </a:p>
          <a:p>
            <a:r>
              <a:rPr lang="en-US" sz="2200" dirty="0" smtClean="0"/>
              <a:t>Some people will have cars while others will not.  Assume that the determinants of the ownership function are income and profession; </a:t>
            </a:r>
          </a:p>
          <a:p>
            <a:r>
              <a:rPr lang="en-US" sz="2200" dirty="0" smtClean="0"/>
              <a:t>C= b</a:t>
            </a:r>
            <a:r>
              <a:rPr lang="en-US" sz="2200" baseline="-25000" dirty="0" smtClean="0"/>
              <a:t>0</a:t>
            </a:r>
            <a:r>
              <a:rPr lang="en-US" sz="2200" dirty="0" smtClean="0"/>
              <a:t> + b</a:t>
            </a:r>
            <a:r>
              <a:rPr lang="en-US" sz="2200" baseline="-25000" dirty="0" smtClean="0"/>
              <a:t>1</a:t>
            </a:r>
            <a:r>
              <a:rPr lang="en-US" sz="2200" dirty="0" smtClean="0"/>
              <a:t> Y + b</a:t>
            </a:r>
            <a:r>
              <a:rPr lang="en-US" sz="2200" baseline="-25000" dirty="0" smtClean="0"/>
              <a:t>2</a:t>
            </a:r>
            <a:r>
              <a:rPr lang="en-US" sz="2200" dirty="0" smtClean="0"/>
              <a:t> A + u </a:t>
            </a:r>
          </a:p>
          <a:p>
            <a:pPr>
              <a:buNone/>
            </a:pPr>
            <a:r>
              <a:rPr lang="en-US" sz="2200" dirty="0" smtClean="0"/>
              <a:t>Where C= car owners or non-owners</a:t>
            </a:r>
          </a:p>
          <a:p>
            <a:pPr>
              <a:buNone/>
            </a:pPr>
            <a:r>
              <a:rPr lang="en-US" sz="2200" dirty="0" smtClean="0"/>
              <a:t>	Y = income</a:t>
            </a:r>
          </a:p>
          <a:p>
            <a:pPr>
              <a:buNone/>
            </a:pPr>
            <a:r>
              <a:rPr lang="en-US" sz="2200" dirty="0" smtClean="0"/>
              <a:t>	A = a dummy variable for profession</a:t>
            </a:r>
          </a:p>
          <a:p>
            <a:r>
              <a:rPr lang="en-US" sz="2200" dirty="0" smtClean="0"/>
              <a:t>Obviously the dependent variable, C, will be a dummy variable which may be designed the value 1 for a person who owns a car, and zero for a person who does not.  </a:t>
            </a:r>
          </a:p>
          <a:p>
            <a:r>
              <a:rPr lang="en-US" sz="2200" dirty="0" smtClean="0"/>
              <a:t>In this case we say that the dependent variable is dichotomous. </a:t>
            </a:r>
          </a:p>
          <a:p>
            <a:endParaRPr lang="en-US" sz="2200" dirty="0"/>
          </a:p>
        </p:txBody>
      </p:sp>
      <p:sp>
        <p:nvSpPr>
          <p:cNvPr id="2" name="Title 1"/>
          <p:cNvSpPr>
            <a:spLocks noGrp="1"/>
          </p:cNvSpPr>
          <p:nvPr>
            <p:ph type="title"/>
          </p:nvPr>
        </p:nvSpPr>
        <p:spPr>
          <a:xfrm>
            <a:off x="457200" y="274638"/>
            <a:ext cx="8229600" cy="715962"/>
          </a:xfrm>
        </p:spPr>
        <p:txBody>
          <a:bodyPr>
            <a:normAutofit fontScale="90000"/>
          </a:bodyPr>
          <a:lstStyle/>
          <a:p>
            <a:pPr lvl="0"/>
            <a:r>
              <a:rPr lang="en-US" sz="2800" b="1" i="1" dirty="0" smtClean="0">
                <a:solidFill>
                  <a:srgbClr val="FF0000"/>
                </a:solidFill>
              </a:rPr>
              <a:t>5. Dummy variables as proxies for the dependent variable</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One of the most common applications of dummy variables is in removing seasonal variations in time series.</a:t>
            </a:r>
          </a:p>
          <a:p>
            <a:r>
              <a:rPr lang="en-US" dirty="0" smtClean="0"/>
              <a:t> For example we have quarterly data on retail sales, we should adjust for bulk purchase at Christmas and Easter before attempting to measure the influence of other factors in demand. </a:t>
            </a:r>
          </a:p>
          <a:p>
            <a:r>
              <a:rPr lang="en-US" dirty="0" smtClean="0"/>
              <a:t>The seasonal adjustment in this case can be estimated by including among the explanatory variables three dummy variables, Q1, Q2 and Q3. </a:t>
            </a:r>
          </a:p>
          <a:p>
            <a:endParaRPr lang="en-US" dirty="0"/>
          </a:p>
        </p:txBody>
      </p:sp>
      <p:sp>
        <p:nvSpPr>
          <p:cNvPr id="2" name="Title 1"/>
          <p:cNvSpPr>
            <a:spLocks noGrp="1"/>
          </p:cNvSpPr>
          <p:nvPr>
            <p:ph type="title"/>
          </p:nvPr>
        </p:nvSpPr>
        <p:spPr/>
        <p:txBody>
          <a:bodyPr>
            <a:normAutofit fontScale="90000"/>
          </a:bodyPr>
          <a:lstStyle/>
          <a:p>
            <a:pPr lvl="0"/>
            <a:r>
              <a:rPr lang="en-US" sz="2800" b="1" i="1" dirty="0" smtClean="0">
                <a:solidFill>
                  <a:srgbClr val="FF0000"/>
                </a:solidFill>
              </a:rPr>
              <a:t>6. Dummy variables for seasonal adjustment of time series.</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The quarterly regression model is</a:t>
            </a:r>
          </a:p>
          <a:p>
            <a:pPr>
              <a:buNone/>
            </a:pPr>
            <a:endParaRPr lang="en-US" dirty="0" smtClean="0"/>
          </a:p>
          <a:p>
            <a:pPr>
              <a:buNone/>
            </a:pPr>
            <a:r>
              <a:rPr lang="en-US" sz="2800" b="1" dirty="0" smtClean="0"/>
              <a:t>Y</a:t>
            </a:r>
            <a:r>
              <a:rPr lang="en-US" sz="2800" b="1" baseline="-25000" dirty="0" smtClean="0"/>
              <a:t>t</a:t>
            </a:r>
            <a:r>
              <a:rPr lang="en-US" sz="2800" b="1" dirty="0" smtClean="0"/>
              <a:t> = b</a:t>
            </a:r>
            <a:r>
              <a:rPr lang="en-US" sz="2800" b="1" baseline="-25000" dirty="0" smtClean="0"/>
              <a:t>0 </a:t>
            </a:r>
            <a:r>
              <a:rPr lang="en-US" sz="2800" b="1" dirty="0" smtClean="0"/>
              <a:t>+ b</a:t>
            </a:r>
            <a:r>
              <a:rPr lang="en-US" sz="2800" b="1" baseline="-25000" dirty="0" smtClean="0"/>
              <a:t>1</a:t>
            </a:r>
            <a:r>
              <a:rPr lang="en-US" sz="2800" b="1" dirty="0" smtClean="0"/>
              <a:t> X</a:t>
            </a:r>
            <a:r>
              <a:rPr lang="en-US" sz="2800" b="1" baseline="-25000" dirty="0" smtClean="0"/>
              <a:t>1t </a:t>
            </a:r>
            <a:r>
              <a:rPr lang="en-US" sz="2800" b="1" dirty="0" smtClean="0"/>
              <a:t>+ ---------------+ </a:t>
            </a:r>
            <a:r>
              <a:rPr lang="en-US" sz="2800" b="1" dirty="0" err="1" smtClean="0"/>
              <a:t>b</a:t>
            </a:r>
            <a:r>
              <a:rPr lang="en-US" sz="2800" b="1" baseline="-25000" dirty="0" err="1" smtClean="0"/>
              <a:t>k</a:t>
            </a:r>
            <a:r>
              <a:rPr lang="en-US" sz="2800" b="1" dirty="0" smtClean="0"/>
              <a:t> </a:t>
            </a:r>
            <a:r>
              <a:rPr lang="en-US" sz="2800" b="1" dirty="0" err="1" smtClean="0"/>
              <a:t>X</a:t>
            </a:r>
            <a:r>
              <a:rPr lang="en-US" sz="2800" b="1" baseline="-25000" dirty="0" err="1" smtClean="0"/>
              <a:t>kt</a:t>
            </a:r>
            <a:r>
              <a:rPr lang="en-US" sz="2800" b="1" dirty="0" smtClean="0"/>
              <a:t> + a</a:t>
            </a:r>
            <a:r>
              <a:rPr lang="en-US" sz="2800" b="1" baseline="-25000" dirty="0" smtClean="0"/>
              <a:t>1</a:t>
            </a:r>
            <a:r>
              <a:rPr lang="en-US" sz="2800" b="1" dirty="0" smtClean="0"/>
              <a:t> Q</a:t>
            </a:r>
            <a:r>
              <a:rPr lang="en-US" sz="2800" b="1" baseline="-25000" dirty="0" smtClean="0"/>
              <a:t>1t</a:t>
            </a:r>
            <a:r>
              <a:rPr lang="en-US" sz="2800" b="1" dirty="0" smtClean="0"/>
              <a:t> + a</a:t>
            </a:r>
            <a:r>
              <a:rPr lang="en-US" sz="2800" b="1" baseline="-25000" dirty="0" smtClean="0"/>
              <a:t>2</a:t>
            </a:r>
            <a:r>
              <a:rPr lang="en-US" sz="2800" b="1" dirty="0" smtClean="0"/>
              <a:t> Q</a:t>
            </a:r>
            <a:r>
              <a:rPr lang="en-US" sz="2800" b="1" baseline="-25000" dirty="0" smtClean="0"/>
              <a:t>2t</a:t>
            </a:r>
            <a:r>
              <a:rPr lang="en-US" sz="2800" b="1" dirty="0" smtClean="0"/>
              <a:t> + a</a:t>
            </a:r>
            <a:r>
              <a:rPr lang="en-US" sz="2800" b="1" baseline="-25000" dirty="0" smtClean="0"/>
              <a:t>3</a:t>
            </a:r>
            <a:r>
              <a:rPr lang="en-US" sz="2800" b="1" dirty="0" smtClean="0"/>
              <a:t> Q</a:t>
            </a:r>
            <a:r>
              <a:rPr lang="en-US" sz="2800" b="1" baseline="-25000" dirty="0" smtClean="0"/>
              <a:t>3t</a:t>
            </a:r>
            <a:r>
              <a:rPr lang="en-US" sz="2800" b="1" dirty="0" smtClean="0"/>
              <a:t> +</a:t>
            </a:r>
            <a:r>
              <a:rPr lang="en-US" sz="2800" b="1" dirty="0" err="1" smtClean="0"/>
              <a:t>u</a:t>
            </a:r>
            <a:r>
              <a:rPr lang="en-US" sz="2800" b="1" baseline="-25000" dirty="0" err="1" smtClean="0"/>
              <a:t>t</a:t>
            </a:r>
            <a:endParaRPr lang="en-US" sz="2800" b="1" dirty="0" smtClean="0"/>
          </a:p>
          <a:p>
            <a:pPr>
              <a:buNone/>
            </a:pPr>
            <a:endParaRPr lang="en-US" dirty="0" smtClean="0"/>
          </a:p>
          <a:p>
            <a:pPr>
              <a:buNone/>
            </a:pPr>
            <a:r>
              <a:rPr lang="en-US" dirty="0" smtClean="0"/>
              <a:t>Where</a:t>
            </a:r>
          </a:p>
          <a:p>
            <a:pPr>
              <a:buNone/>
            </a:pPr>
            <a:r>
              <a:rPr lang="en-US" dirty="0" smtClean="0"/>
              <a:t> </a:t>
            </a:r>
          </a:p>
          <a:p>
            <a:r>
              <a:rPr lang="en-US" dirty="0" smtClean="0"/>
              <a:t>Q</a:t>
            </a:r>
            <a:r>
              <a:rPr lang="en-US" baseline="-25000" dirty="0" smtClean="0"/>
              <a:t>1t  </a:t>
            </a:r>
            <a:r>
              <a:rPr lang="en-US" dirty="0" smtClean="0"/>
              <a:t>	= 1 in the first quarter; and 0 in all other quarters</a:t>
            </a:r>
          </a:p>
          <a:p>
            <a:r>
              <a:rPr lang="en-US" dirty="0" smtClean="0"/>
              <a:t>Q</a:t>
            </a:r>
            <a:r>
              <a:rPr lang="en-US" baseline="-25000" dirty="0" smtClean="0"/>
              <a:t>2t	</a:t>
            </a:r>
            <a:r>
              <a:rPr lang="en-US" dirty="0" smtClean="0"/>
              <a:t>= 1 in the first quarter; and 0 in all other quarters</a:t>
            </a:r>
          </a:p>
          <a:p>
            <a:r>
              <a:rPr lang="en-US" dirty="0" smtClean="0"/>
              <a:t>Q</a:t>
            </a:r>
            <a:r>
              <a:rPr lang="en-US" baseline="-25000" dirty="0" smtClean="0"/>
              <a:t>3t	</a:t>
            </a:r>
            <a:r>
              <a:rPr lang="en-US" dirty="0" smtClean="0"/>
              <a:t>= 1 in the first quarter; and 0 in all other quarters</a:t>
            </a:r>
          </a:p>
          <a:p>
            <a:pPr>
              <a:buNone/>
            </a:pPr>
            <a:r>
              <a:rPr lang="en-US" dirty="0" smtClean="0"/>
              <a:t>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MODULE III</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solidFill>
                  <a:srgbClr val="FF0000"/>
                </a:solidFill>
              </a:rPr>
              <a:t>DUMMY VARIABLES REGRESSION MODELS</a:t>
            </a:r>
            <a:endParaRPr lang="en-US" dirty="0">
              <a:solidFill>
                <a:srgbClr val="FF0000"/>
              </a:solidFill>
            </a:endParaRPr>
          </a:p>
          <a:p>
            <a:r>
              <a:rPr lang="en-US" dirty="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3" name="Content Placeholder 2"/>
          <p:cNvSpPr>
            <a:spLocks noGrp="1"/>
          </p:cNvSpPr>
          <p:nvPr>
            <p:ph type="body" idx="4294967295"/>
          </p:nvPr>
        </p:nvSpPr>
        <p:spPr>
          <a:xfrm>
            <a:off x="1371600" y="2906713"/>
            <a:ext cx="7772400" cy="1500187"/>
          </a:xfrm>
        </p:spPr>
        <p:txBody>
          <a:bodyPr/>
          <a:lstStyle/>
          <a:p>
            <a:pPr algn="ctr">
              <a:buNone/>
            </a:pPr>
            <a:r>
              <a:rPr lang="en-US" sz="4000" b="1" i="1" dirty="0" smtClean="0"/>
              <a:t>DUMMY VARIABLES</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US" dirty="0" smtClean="0"/>
              <a:t>Sometimes the dependent </a:t>
            </a:r>
            <a:r>
              <a:rPr lang="en-US" dirty="0"/>
              <a:t>variable of the regression model may be influenced not only by the variables that can be readily quantified on a well-defined scale, but also by variables that are qualitative in nature. </a:t>
            </a:r>
          </a:p>
        </p:txBody>
      </p:sp>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dirty="0" smtClean="0"/>
              <a:t>example, salary of college teachers may depend on their degree qualifications.</a:t>
            </a:r>
          </a:p>
          <a:p>
            <a:r>
              <a:rPr lang="en-US" dirty="0" smtClean="0"/>
              <a:t> College teachers with PhD may earn more than their non-PhD counterparts. </a:t>
            </a:r>
          </a:p>
          <a:p>
            <a:r>
              <a:rPr lang="en-US" dirty="0" smtClean="0"/>
              <a:t>In this example, the explanatory variable represents an attribute or quality, which is PhD or non- PhD.</a:t>
            </a:r>
          </a:p>
          <a:p>
            <a:r>
              <a:rPr lang="en-US" dirty="0" smtClean="0"/>
              <a:t> To quantify such an attribute or quality we use an artificial variable that is assigned 1 or 0 values; 1 indicating presence of the attribute (PhD) and 0 indicating its absence.  </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variables that assume such 1 or 0 values are called dummy variables. </a:t>
            </a:r>
          </a:p>
          <a:p>
            <a:r>
              <a:rPr lang="en-US" dirty="0" smtClean="0"/>
              <a:t> Alternatively, the dummy variables are called </a:t>
            </a:r>
            <a:r>
              <a:rPr lang="en-US" dirty="0" smtClean="0">
                <a:solidFill>
                  <a:srgbClr val="FF0000"/>
                </a:solidFill>
              </a:rPr>
              <a:t>qualitative variables, binary variables, dichotomous variables </a:t>
            </a:r>
            <a:r>
              <a:rPr lang="en-US" dirty="0" smtClean="0"/>
              <a:t>etc.  </a:t>
            </a:r>
          </a:p>
          <a:p>
            <a:r>
              <a:rPr lang="en-US" dirty="0" smtClean="0"/>
              <a:t>Clearly, dummy variables are needed to quantitatively express the qualitative non-numerical variables.</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US" dirty="0"/>
              <a:t>A dummy variable is a variable which we construct to describe the development of variation of the variable under consideration. </a:t>
            </a:r>
            <a:endParaRPr lang="en-US" dirty="0" smtClean="0"/>
          </a:p>
          <a:p>
            <a:r>
              <a:rPr lang="en-US" dirty="0" smtClean="0"/>
              <a:t>We </a:t>
            </a:r>
            <a:r>
              <a:rPr lang="en-US" dirty="0"/>
              <a:t>assign to it arbitrary units in such a way as to approximate as best we can the variations in the factor which we want to express quantitatively. </a:t>
            </a:r>
          </a:p>
        </p:txBody>
      </p:sp>
      <p:sp>
        <p:nvSpPr>
          <p:cNvPr id="2" name="Title 1"/>
          <p:cNvSpPr>
            <a:spLocks noGrp="1"/>
          </p:cNvSpPr>
          <p:nvPr>
            <p:ph type="title"/>
          </p:nvPr>
        </p:nvSpPr>
        <p:spPr>
          <a:xfrm>
            <a:off x="457200" y="274638"/>
            <a:ext cx="8229600" cy="868362"/>
          </a:xfrm>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Dummy </a:t>
            </a:r>
            <a:r>
              <a:rPr lang="en-US" dirty="0"/>
              <a:t>variables are constructed by econometricians to be mainly used as proxies for other variables which cannot be measured in any particular case for various reasons.  </a:t>
            </a:r>
          </a:p>
        </p:txBody>
      </p:sp>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Uses or Applications of</a:t>
            </a:r>
            <a:br>
              <a:rPr lang="en-US" b="1" u="sng" dirty="0" smtClean="0"/>
            </a:br>
            <a:r>
              <a:rPr lang="en-US" b="1" u="sng" dirty="0" smtClean="0"/>
              <a:t> Dummy Variables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Autofit/>
          </a:bodyPr>
          <a:lstStyle/>
          <a:p>
            <a:r>
              <a:rPr lang="en-US" sz="2400" dirty="0" smtClean="0"/>
              <a:t>Dummy </a:t>
            </a:r>
            <a:r>
              <a:rPr lang="en-US" sz="2400" dirty="0"/>
              <a:t>variables are commonly used as proxies for qualitative factors such as profession, religion, sex, region etc. </a:t>
            </a:r>
            <a:endParaRPr lang="en-US" sz="2400" dirty="0" smtClean="0"/>
          </a:p>
          <a:p>
            <a:pPr>
              <a:buNone/>
            </a:pPr>
            <a:r>
              <a:rPr lang="en-US" sz="2400" dirty="0" smtClean="0"/>
              <a:t>example </a:t>
            </a:r>
            <a:r>
              <a:rPr lang="en-US" sz="2400" dirty="0" smtClean="0">
                <a:sym typeface="Wingdings" pitchFamily="2" charset="2"/>
              </a:rPr>
              <a:t></a:t>
            </a:r>
            <a:r>
              <a:rPr lang="en-US" sz="2400" dirty="0" smtClean="0"/>
              <a:t>suppose </a:t>
            </a:r>
            <a:r>
              <a:rPr lang="en-US" sz="2400" dirty="0"/>
              <a:t>we have a sample of family budgets from all regions of the country, rural and urban, and we want to estimate the demand for tobacco manufacturers as a function of income. </a:t>
            </a:r>
            <a:endParaRPr lang="en-US" sz="2400" dirty="0" smtClean="0"/>
          </a:p>
          <a:p>
            <a:r>
              <a:rPr lang="en-US" sz="2400" dirty="0" smtClean="0"/>
              <a:t>It </a:t>
            </a:r>
            <a:r>
              <a:rPr lang="en-US" sz="2400" dirty="0"/>
              <a:t>is known that town dwellers are heavier smokers than farmers. </a:t>
            </a:r>
            <a:endParaRPr lang="en-US" sz="2400" dirty="0" smtClean="0"/>
          </a:p>
          <a:p>
            <a:r>
              <a:rPr lang="en-US" sz="2400" dirty="0" smtClean="0"/>
              <a:t>Thus </a:t>
            </a:r>
            <a:r>
              <a:rPr lang="en-US" sz="2400" dirty="0"/>
              <a:t>region is an important explanatory factor in this case. </a:t>
            </a:r>
            <a:endParaRPr lang="en-US" sz="2400" dirty="0" smtClean="0"/>
          </a:p>
          <a:p>
            <a:r>
              <a:rPr lang="en-US" sz="2400" dirty="0" smtClean="0"/>
              <a:t>represent </a:t>
            </a:r>
            <a:r>
              <a:rPr lang="en-US" sz="2400" dirty="0"/>
              <a:t>this factor by a dummy variable to which we might assign arbitrarily the value 1 for a town dweller and zero for a person living in rural area.  </a:t>
            </a:r>
          </a:p>
          <a:p>
            <a:endParaRPr lang="en-US" sz="2400" dirty="0"/>
          </a:p>
        </p:txBody>
      </p:sp>
      <p:sp>
        <p:nvSpPr>
          <p:cNvPr id="2" name="Title 1"/>
          <p:cNvSpPr>
            <a:spLocks noGrp="1"/>
          </p:cNvSpPr>
          <p:nvPr>
            <p:ph type="title"/>
          </p:nvPr>
        </p:nvSpPr>
        <p:spPr>
          <a:xfrm>
            <a:off x="457200" y="274638"/>
            <a:ext cx="8229600" cy="715962"/>
          </a:xfrm>
        </p:spPr>
        <p:txBody>
          <a:bodyPr>
            <a:normAutofit fontScale="90000"/>
          </a:bodyPr>
          <a:lstStyle/>
          <a:p>
            <a:pPr lvl="0"/>
            <a:r>
              <a:rPr lang="en-US" sz="2800" b="1" i="1" dirty="0" smtClean="0"/>
              <a:t>1</a:t>
            </a:r>
            <a:r>
              <a:rPr lang="en-US" sz="2800" b="1" i="1" dirty="0" smtClean="0">
                <a:solidFill>
                  <a:srgbClr val="FF0000"/>
                </a:solidFill>
              </a:rPr>
              <a:t>. Dummy variables as proxies to Qualitative factors</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TotalTime>
  <Words>1031</Words>
  <Application>Microsoft Office PowerPoint</Application>
  <PresentationFormat>On-screen Show (4:3)</PresentationFormat>
  <Paragraphs>80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Econometrics</vt:lpstr>
      <vt:lpstr>MODULE III </vt:lpstr>
      <vt:lpstr>PowerPoint Presentation</vt:lpstr>
      <vt:lpstr>PowerPoint Presentation</vt:lpstr>
      <vt:lpstr>PowerPoint Presentation</vt:lpstr>
      <vt:lpstr>PowerPoint Presentation</vt:lpstr>
      <vt:lpstr>PowerPoint Presentation</vt:lpstr>
      <vt:lpstr> Uses or Applications of  Dummy Variables </vt:lpstr>
      <vt:lpstr>1. Dummy variables as proxies to Qualitative factors </vt:lpstr>
      <vt:lpstr>PowerPoint Presentation</vt:lpstr>
      <vt:lpstr>2. Dummy variables as proxies to numerical factors </vt:lpstr>
      <vt:lpstr>PowerPoint Presentation</vt:lpstr>
      <vt:lpstr>PowerPoint Presentation</vt:lpstr>
      <vt:lpstr>3. Dummy variables for measuring the shift of a function over time.</vt:lpstr>
      <vt:lpstr>PowerPoint Presentation</vt:lpstr>
      <vt:lpstr> 4. Dummy variables for measuring the change of parameters (slopes) over time </vt:lpstr>
      <vt:lpstr>5. Dummy variables as proxies for the dependent variable </vt:lpstr>
      <vt:lpstr>6. Dummy variables for seasonal adjustment of time series.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III</dc:title>
  <dc:creator>user</dc:creator>
  <cp:lastModifiedBy>ss</cp:lastModifiedBy>
  <cp:revision>7</cp:revision>
  <dcterms:created xsi:type="dcterms:W3CDTF">2019-06-26T23:49:49Z</dcterms:created>
  <dcterms:modified xsi:type="dcterms:W3CDTF">2016-10-14T01:08:41Z</dcterms:modified>
</cp:coreProperties>
</file>